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Source Code Pro"/>
      <p:regular r:id="rId17"/>
      <p:bold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SourceCodePro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swald-regular.fntdata"/><Relationship Id="rId6" Type="http://schemas.openxmlformats.org/officeDocument/2006/relationships/slide" Target="slides/slide2.xml"/><Relationship Id="rId18" Type="http://schemas.openxmlformats.org/officeDocument/2006/relationships/font" Target="fonts/SourceCodePr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53" name="Shape 5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12000"/>
              <a:buNone/>
              <a:defRPr sz="12000"/>
            </a:lvl1pPr>
            <a:lvl2pPr lvl="1">
              <a:spcBef>
                <a:spcPts val="0"/>
              </a:spcBef>
              <a:buSzPts val="12000"/>
              <a:buNone/>
              <a:defRPr sz="12000"/>
            </a:lvl2pPr>
            <a:lvl3pPr lvl="2">
              <a:spcBef>
                <a:spcPts val="0"/>
              </a:spcBef>
              <a:buSzPts val="12000"/>
              <a:buNone/>
              <a:defRPr sz="12000"/>
            </a:lvl3pPr>
            <a:lvl4pPr lvl="3">
              <a:spcBef>
                <a:spcPts val="0"/>
              </a:spcBef>
              <a:buSzPts val="12000"/>
              <a:buNone/>
              <a:defRPr sz="12000"/>
            </a:lvl4pPr>
            <a:lvl5pPr lvl="4">
              <a:spcBef>
                <a:spcPts val="0"/>
              </a:spcBef>
              <a:buSzPts val="12000"/>
              <a:buNone/>
              <a:defRPr sz="12000"/>
            </a:lvl5pPr>
            <a:lvl6pPr lvl="5">
              <a:spcBef>
                <a:spcPts val="0"/>
              </a:spcBef>
              <a:buSzPts val="12000"/>
              <a:buNone/>
              <a:defRPr sz="12000"/>
            </a:lvl6pPr>
            <a:lvl7pPr lvl="6">
              <a:spcBef>
                <a:spcPts val="0"/>
              </a:spcBef>
              <a:buSzPts val="12000"/>
              <a:buNone/>
              <a:defRPr sz="12000"/>
            </a:lvl7pPr>
            <a:lvl8pPr lvl="7">
              <a:spcBef>
                <a:spcPts val="0"/>
              </a:spcBef>
              <a:buSzPts val="12000"/>
              <a:buNone/>
              <a:defRPr sz="12000"/>
            </a:lvl8pPr>
            <a:lvl9pPr lvl="8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presentation/d/e/2PACX-1vSfYDkE1YHWJeN3U8V5cSPNEOYB9Qq2pqyEAIQkYWC6UE2xIBYTeRp9q74FyXfaQGmLxjKbLxYnwDbi/pub?start=false&amp;loop=false&amp;delayms=3000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CIS 581: Face Replacement</a:t>
            </a:r>
          </a:p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En Hui Zou | Adnan Jafferjee | Daniel Harris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Analysis/ Future Work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311700" y="1448300"/>
            <a:ext cx="4708200" cy="98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000"/>
              <a:t>Implement alignment of faces for changing head orientation</a:t>
            </a:r>
          </a:p>
        </p:txBody>
      </p:sp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2275" y="717775"/>
            <a:ext cx="3819299" cy="214835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>
            <p:ph idx="1" type="body"/>
          </p:nvPr>
        </p:nvSpPr>
        <p:spPr>
          <a:xfrm>
            <a:off x="311700" y="3134925"/>
            <a:ext cx="3161700" cy="98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2000"/>
              <a:t>Contrast-limited Adaptive Histogram Equalization</a:t>
            </a:r>
          </a:p>
        </p:txBody>
      </p:sp>
      <p:pic>
        <p:nvPicPr>
          <p:cNvPr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7800" y="3001125"/>
            <a:ext cx="5393774" cy="179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References</a:t>
            </a: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dlib C Library. [Online]. Available: http://dlib.net/face_detector.py.html. [Accessed: 17-Dec-2017].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S. Mallick, “Home,” Learn OpenCV, 05-Apr-2016. [Online]. Available: https://www.learnopencv.com/face-swap-using-opencv-c-python/. [Accessed: 17-Dec-2017].</a:t>
            </a:r>
          </a:p>
          <a:p>
            <a:pPr indent="-342900" lvl="0" marL="457200">
              <a:spcBef>
                <a:spcPts val="0"/>
              </a:spcBef>
              <a:buSzPts val="1800"/>
              <a:buAutoNum type="arabicPeriod"/>
            </a:pPr>
            <a:r>
              <a:rPr lang="en"/>
              <a:t>V. Kazemi and J. Sullivan, “One millisecond face alignment with an ensemble of regression trees,” 2014 IEEE Conference on Computer Vision and Pattern Recognition, 2014. 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Google slide link to PPT: 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https://docs.google.com/presentation/d/e/2PACX-1vSfYDkE1YHWJeN3U8V5cSPNEOYB9Qq2pqyEAIQkYWC6UE2xIBYTeRp9q74FyXfaQGmLxjKbLxYnwDbi/pub?start=false&amp;loop=false&amp;delayms=3000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Introduction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315000"/>
            <a:ext cx="8520600" cy="16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b="1" lang="en" sz="2400"/>
              <a:t>Goal:</a:t>
            </a:r>
            <a:r>
              <a:rPr lang="en" sz="2400"/>
              <a:t> Seamlessly swap faces between two videos while maintaining color consistencies and preserving facial expressions. 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338" y="2680650"/>
            <a:ext cx="4225324" cy="237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Methodology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826475"/>
            <a:ext cx="8766000" cy="214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Detect facial landmarks</a:t>
            </a:r>
            <a:r>
              <a:rPr lang="en" sz="2400"/>
              <a:t> using dlib </a:t>
            </a:r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Use convex hull from OpenCV to align faces</a:t>
            </a:r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Delaunay triangulation of convex hull points</a:t>
            </a:r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Affine transformation for each triangle</a:t>
            </a:r>
          </a:p>
          <a:p>
            <a:pPr indent="-381000" lvl="0" marL="457200">
              <a:spcBef>
                <a:spcPts val="0"/>
              </a:spcBef>
              <a:buSzPts val="2400"/>
              <a:buAutoNum type="arabicPeriod"/>
            </a:pPr>
            <a:r>
              <a:rPr lang="en" sz="2400"/>
              <a:t>Seamless cloning using OpenCV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238775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Results: Feature Detection</a:t>
            </a:r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8773" y="1144438"/>
            <a:ext cx="6747499" cy="380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462" y="1167750"/>
            <a:ext cx="6775075" cy="38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>
            <p:ph type="title"/>
          </p:nvPr>
        </p:nvSpPr>
        <p:spPr>
          <a:xfrm>
            <a:off x="311700" y="238775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Results: Delaunay Triangulation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50" y="1953625"/>
            <a:ext cx="4552275" cy="25505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>
            <p:ph type="title"/>
          </p:nvPr>
        </p:nvSpPr>
        <p:spPr>
          <a:xfrm>
            <a:off x="192325" y="4871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Results: Mask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1725" y="1938963"/>
            <a:ext cx="4552274" cy="2579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9775" y="1263675"/>
            <a:ext cx="6445700" cy="364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/>
          <p:nvPr>
            <p:ph type="title"/>
          </p:nvPr>
        </p:nvSpPr>
        <p:spPr>
          <a:xfrm>
            <a:off x="192325" y="298075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Results: Face Swap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374" y="1204225"/>
            <a:ext cx="6402499" cy="36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/>
          <p:nvPr>
            <p:ph type="title"/>
          </p:nvPr>
        </p:nvSpPr>
        <p:spPr>
          <a:xfrm>
            <a:off x="192325" y="308025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Results: Seamless Cloning using Poisson Blending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Results: Face Swapping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68175"/>
            <a:ext cx="4325512" cy="243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500" y="1568175"/>
            <a:ext cx="4325500" cy="243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